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0" r:id="rId1"/>
  </p:sldMasterIdLst>
  <p:sldIdLst>
    <p:sldId id="279" r:id="rId2"/>
    <p:sldId id="280" r:id="rId3"/>
    <p:sldId id="274" r:id="rId4"/>
    <p:sldId id="275" r:id="rId5"/>
    <p:sldId id="276" r:id="rId6"/>
    <p:sldId id="270" r:id="rId7"/>
    <p:sldId id="277" r:id="rId8"/>
    <p:sldId id="272" r:id="rId9"/>
    <p:sldId id="27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/>
    <p:restoredTop sz="96327"/>
  </p:normalViewPr>
  <p:slideViewPr>
    <p:cSldViewPr snapToGrid="0" snapToObjects="1">
      <p:cViewPr varScale="1">
        <p:scale>
          <a:sx n="109" d="100"/>
          <a:sy n="109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89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63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163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233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17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67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44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37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7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9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44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Andrew Kent 7/6/2021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B180F1-3E9A-D440-827C-A54D09809434}"/>
              </a:ext>
            </a:extLst>
          </p:cNvPr>
          <p:cNvSpPr>
            <a:spLocks/>
          </p:cNvSpPr>
          <p:nvPr userDrawn="1"/>
        </p:nvSpPr>
        <p:spPr>
          <a:xfrm>
            <a:off x="225085" y="6136622"/>
            <a:ext cx="1375115" cy="519211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2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D44CE0BF-937E-3C49-85E1-F78AB5986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940" y="206253"/>
            <a:ext cx="4834120" cy="644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90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71D1CD0F-2386-F14D-9F09-C246DF8BB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8" r="3" b="3"/>
          <a:stretch/>
        </p:blipFill>
        <p:spPr>
          <a:xfrm>
            <a:off x="0" y="3645876"/>
            <a:ext cx="5845609" cy="321212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5DA349D-D970-3B45-B168-98D6A2DEB4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1507" y="639212"/>
            <a:ext cx="4882593" cy="154128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dirty="0"/>
              <a:t>Ljubljana Damage Constant Calculation Using </a:t>
            </a:r>
            <a:r>
              <a:rPr lang="en-US" sz="2000" dirty="0" err="1"/>
              <a:t>DepV</a:t>
            </a:r>
            <a:r>
              <a:rPr lang="en-US" sz="2000" dirty="0"/>
              <a:t>, I(600V) and I(800V)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E61E1041-FA9B-1C46-884D-D2A8B04B3FC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r="3" b="1507"/>
          <a:stretch/>
        </p:blipFill>
        <p:spPr>
          <a:xfrm>
            <a:off x="6346391" y="-1"/>
            <a:ext cx="5845609" cy="3212123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87977548-1332-7B42-9919-611BE4AEB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372" y="3645875"/>
            <a:ext cx="5845609" cy="32121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707BFB-78CE-9341-BA32-D078E616927D}"/>
                  </a:ext>
                </a:extLst>
              </p:cNvPr>
              <p:cNvSpPr txBox="1"/>
              <p:nvPr/>
            </p:nvSpPr>
            <p:spPr>
              <a:xfrm>
                <a:off x="6346372" y="3006967"/>
                <a:ext cx="520838" cy="2813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𝑒𝑝𝑉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707BFB-78CE-9341-BA32-D078E616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372" y="3006967"/>
                <a:ext cx="520838" cy="281354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50190C-1084-C243-874A-711FEC788978}"/>
                  </a:ext>
                </a:extLst>
              </p:cNvPr>
              <p:cNvSpPr txBox="1"/>
              <p:nvPr/>
            </p:nvSpPr>
            <p:spPr>
              <a:xfrm>
                <a:off x="5118826" y="6576645"/>
                <a:ext cx="726782" cy="2813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(600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50190C-1084-C243-874A-711FEC788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826" y="6576645"/>
                <a:ext cx="726782" cy="281354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A3E852-F99A-FD43-9BC0-7CAB3F35ABEB}"/>
                  </a:ext>
                </a:extLst>
              </p:cNvPr>
              <p:cNvSpPr txBox="1"/>
              <p:nvPr/>
            </p:nvSpPr>
            <p:spPr>
              <a:xfrm>
                <a:off x="6346371" y="6576646"/>
                <a:ext cx="726782" cy="2813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(800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A3E852-F99A-FD43-9BC0-7CAB3F35A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371" y="6576646"/>
                <a:ext cx="726782" cy="281354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974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89BE57F-4BA0-0A4A-A874-BC6F477B66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2033" y="1410800"/>
            <a:ext cx="5610225" cy="4036399"/>
          </a:xfrm>
        </p:spPr>
      </p:pic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CBAB8FA4-168E-834B-9B2D-2A8D415C3B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59743" y="1410800"/>
            <a:ext cx="5616397" cy="403639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41D2F0-924C-8943-963E-E731A02089FB}"/>
                  </a:ext>
                </a:extLst>
              </p:cNvPr>
              <p:cNvSpPr txBox="1"/>
              <p:nvPr/>
            </p:nvSpPr>
            <p:spPr>
              <a:xfrm>
                <a:off x="2362225" y="5723930"/>
                <a:ext cx="1527357" cy="4744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41D2F0-924C-8943-963E-E731A0208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25" y="5723930"/>
                <a:ext cx="1527357" cy="474489"/>
              </a:xfrm>
              <a:prstGeom prst="rect">
                <a:avLst/>
              </a:prstGeom>
              <a:blipFill>
                <a:blip r:embed="rId4"/>
                <a:stretch>
                  <a:fillRect l="-13115" t="-102564" b="-16153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831FC8D1-B0FC-9745-8501-D1D25A8F5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904" y="175935"/>
            <a:ext cx="5940191" cy="958134"/>
          </a:xfrm>
        </p:spPr>
        <p:txBody>
          <a:bodyPr>
            <a:normAutofit fontScale="90000"/>
          </a:bodyPr>
          <a:lstStyle/>
          <a:p>
            <a:r>
              <a:rPr lang="en-US" dirty="0"/>
              <a:t>Unirradiated D0 W/ and W/O GR Attached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E44EFE-4184-CD40-B158-8D0449265AF1}"/>
                  </a:ext>
                </a:extLst>
              </p:cNvPr>
              <p:cNvSpPr txBox="1"/>
              <p:nvPr/>
            </p:nvSpPr>
            <p:spPr>
              <a:xfrm>
                <a:off x="8591108" y="5723930"/>
                <a:ext cx="111641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E44EFE-4184-CD40-B158-8D0449265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108" y="5723930"/>
                <a:ext cx="111641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300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41D2F0-924C-8943-963E-E731A02089FB}"/>
                  </a:ext>
                </a:extLst>
              </p:cNvPr>
              <p:cNvSpPr txBox="1"/>
              <p:nvPr/>
            </p:nvSpPr>
            <p:spPr>
              <a:xfrm>
                <a:off x="2362225" y="5723930"/>
                <a:ext cx="1527357" cy="4744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41D2F0-924C-8943-963E-E731A0208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25" y="5723930"/>
                <a:ext cx="1527357" cy="474489"/>
              </a:xfrm>
              <a:prstGeom prst="rect">
                <a:avLst/>
              </a:prstGeom>
              <a:blipFill>
                <a:blip r:embed="rId2"/>
                <a:stretch>
                  <a:fillRect l="-13115" t="-102564" b="-16153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831FC8D1-B0FC-9745-8501-D1D25A8F5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904" y="175935"/>
            <a:ext cx="5940191" cy="958134"/>
          </a:xfrm>
        </p:spPr>
        <p:txBody>
          <a:bodyPr>
            <a:normAutofit fontScale="90000"/>
          </a:bodyPr>
          <a:lstStyle/>
          <a:p>
            <a:r>
              <a:rPr lang="en-US" dirty="0"/>
              <a:t>irradiated D0 W/ and W/O GR Attached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E44EFE-4184-CD40-B158-8D0449265AF1}"/>
                  </a:ext>
                </a:extLst>
              </p:cNvPr>
              <p:cNvSpPr txBox="1"/>
              <p:nvPr/>
            </p:nvSpPr>
            <p:spPr>
              <a:xfrm>
                <a:off x="8591108" y="5723930"/>
                <a:ext cx="111641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E44EFE-4184-CD40-B158-8D0449265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108" y="5723930"/>
                <a:ext cx="1116418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A8DCD863-FC59-824D-96D4-4D24F4D871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192806" y="1415329"/>
            <a:ext cx="5746577" cy="3831051"/>
          </a:xfrm>
        </p:spPr>
      </p:pic>
      <p:pic>
        <p:nvPicPr>
          <p:cNvPr id="14" name="Content Placeholder 13" descr="Chart, line chart&#10;&#10;Description automatically generated">
            <a:extLst>
              <a:ext uri="{FF2B5EF4-FFF2-40B4-BE49-F238E27FC236}">
                <a16:creationId xmlns:a16="http://schemas.microsoft.com/office/drawing/2014/main" id="{F9EBF976-87C9-494C-B810-BD78FFBBEA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237069" y="1415330"/>
            <a:ext cx="5746578" cy="3831051"/>
          </a:xfrm>
        </p:spPr>
      </p:pic>
    </p:spTree>
    <p:extLst>
      <p:ext uri="{BB962C8B-B14F-4D97-AF65-F5344CB8AC3E}">
        <p14:creationId xmlns:p14="http://schemas.microsoft.com/office/powerpoint/2010/main" val="730890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41D2F0-924C-8943-963E-E731A02089FB}"/>
                  </a:ext>
                </a:extLst>
              </p:cNvPr>
              <p:cNvSpPr txBox="1"/>
              <p:nvPr/>
            </p:nvSpPr>
            <p:spPr>
              <a:xfrm>
                <a:off x="8322469" y="5957575"/>
                <a:ext cx="164306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𝐵𝑖𝑎𝑠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𝐶𝑢𝑟𝑟𝑒𝑛𝑡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41D2F0-924C-8943-963E-E731A0208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469" y="5957575"/>
                <a:ext cx="164306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831FC8D1-B0FC-9745-8501-D1D25A8F5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737" y="772216"/>
            <a:ext cx="4140708" cy="927998"/>
          </a:xfrm>
        </p:spPr>
        <p:txBody>
          <a:bodyPr>
            <a:normAutofit fontScale="90000"/>
          </a:bodyPr>
          <a:lstStyle/>
          <a:p>
            <a:r>
              <a:rPr lang="en-US" dirty="0"/>
              <a:t>irradiated D0 W/ and W/O GR Attached</a:t>
            </a:r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F427EA27-BB38-D34D-A17D-15A222425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886516"/>
            <a:ext cx="6096000" cy="485743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D690C2-C329-5542-8A06-65EAAF5F0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2711" y="2879952"/>
            <a:ext cx="3794760" cy="219403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Bias current saturates near depletion voltage when GR is connected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928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889659F-B19A-9940-80FB-FBF0878694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440302" y="211395"/>
                <a:ext cx="3311395" cy="595125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D0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 Curves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889659F-B19A-9940-80FB-FBF0878694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440302" y="211395"/>
                <a:ext cx="3311395" cy="5951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64BCD745-3077-AC45-8023-4594A4050A53}"/>
              </a:ext>
            </a:extLst>
          </p:cNvPr>
          <p:cNvSpPr txBox="1"/>
          <p:nvPr/>
        </p:nvSpPr>
        <p:spPr>
          <a:xfrm>
            <a:off x="381000" y="3020850"/>
            <a:ext cx="214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CO148 OT 6 56 min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A231D2-AF6A-2849-A7D8-6D0AE4B354EA}"/>
              </a:ext>
            </a:extLst>
          </p:cNvPr>
          <p:cNvSpPr txBox="1"/>
          <p:nvPr/>
        </p:nvSpPr>
        <p:spPr>
          <a:xfrm>
            <a:off x="3467100" y="2989325"/>
            <a:ext cx="214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CO149 OT 6 56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DEB5AD-38CF-D249-884E-CC24C28DAA5E}"/>
              </a:ext>
            </a:extLst>
          </p:cNvPr>
          <p:cNvSpPr txBox="1"/>
          <p:nvPr/>
        </p:nvSpPr>
        <p:spPr>
          <a:xfrm>
            <a:off x="9690104" y="2966546"/>
            <a:ext cx="214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CO152 OT 6 56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7969D8-2967-E141-9783-0570E31088A6}"/>
              </a:ext>
            </a:extLst>
          </p:cNvPr>
          <p:cNvSpPr txBox="1"/>
          <p:nvPr/>
        </p:nvSpPr>
        <p:spPr>
          <a:xfrm>
            <a:off x="6578602" y="2988811"/>
            <a:ext cx="214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CO151 OT 6 56 min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B49A5DA-3BFD-8647-A4B7-0BE45B0F9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4" y="1067605"/>
            <a:ext cx="2636073" cy="1757382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E4390B9-9FEA-9F4E-B28E-74E1CB548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555" y="1067605"/>
            <a:ext cx="2636074" cy="1757382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BB71CAC-18B4-3540-B2BC-1B3FEEEA3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367" y="1067605"/>
            <a:ext cx="2636075" cy="1757383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8FF75DAF-7FA7-3A4D-9488-7DFF5A050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9182" y="1067605"/>
            <a:ext cx="2636075" cy="1757383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2E4DC2E-0F22-BF40-A348-4E0B17594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7555" y="3586045"/>
            <a:ext cx="2636073" cy="2334308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02D25691-749C-DE47-8090-AA94E819F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743" y="3586045"/>
            <a:ext cx="2636073" cy="2334308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C05F0964-86A7-0E4E-AB55-3570A0AD83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8367" y="3586045"/>
            <a:ext cx="2636073" cy="2334308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5CA71226-78F5-CA48-8AD6-A93DC24132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9179" y="3586045"/>
            <a:ext cx="2636078" cy="233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9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889659F-B19A-9940-80FB-FBF0878694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440302" y="211395"/>
                <a:ext cx="3311395" cy="595125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D0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 Curves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889659F-B19A-9940-80FB-FBF0878694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440302" y="211395"/>
                <a:ext cx="3311395" cy="5951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AD352ACC-1772-6545-AE9B-3F6D48090CA8}"/>
              </a:ext>
            </a:extLst>
          </p:cNvPr>
          <p:cNvSpPr txBox="1"/>
          <p:nvPr/>
        </p:nvSpPr>
        <p:spPr>
          <a:xfrm>
            <a:off x="9499435" y="3019531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CO155 OT 7 56 min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50A32-8D2E-6445-A11F-910A3CC2E0DB}"/>
              </a:ext>
            </a:extLst>
          </p:cNvPr>
          <p:cNvSpPr txBox="1"/>
          <p:nvPr/>
        </p:nvSpPr>
        <p:spPr>
          <a:xfrm>
            <a:off x="6503226" y="3020850"/>
            <a:ext cx="214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CO154 OT 7 56 min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E97149-B130-4646-8778-7E05DFBB2405}"/>
              </a:ext>
            </a:extLst>
          </p:cNvPr>
          <p:cNvSpPr txBox="1"/>
          <p:nvPr/>
        </p:nvSpPr>
        <p:spPr>
          <a:xfrm>
            <a:off x="3367152" y="3020850"/>
            <a:ext cx="214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CO153 OT 7 56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BEB693-6EBF-0144-930C-8701C427BB03}"/>
              </a:ext>
            </a:extLst>
          </p:cNvPr>
          <p:cNvSpPr txBox="1"/>
          <p:nvPr/>
        </p:nvSpPr>
        <p:spPr>
          <a:xfrm>
            <a:off x="533564" y="3020850"/>
            <a:ext cx="214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CO150 OT 7 56 min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B66A9173-5D45-D348-9B71-0D813C7AC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76" y="1067602"/>
            <a:ext cx="2636076" cy="1757384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19A9400F-A94B-6842-BDA2-9A059E9B6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212" y="1067603"/>
            <a:ext cx="2636076" cy="1757384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274C9466-D703-B140-85A8-19DF9F088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29" y="1067603"/>
            <a:ext cx="2636076" cy="1757384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B63BE1F8-2E90-B448-B5AB-1A0233EF5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7246" y="1067602"/>
            <a:ext cx="2636078" cy="1757385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22B0EC7-635D-844F-9B59-0B02EBC39E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676" y="3467819"/>
            <a:ext cx="2636073" cy="2334309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FD8AE13-8751-7C49-8855-A1E92A4FF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2212" y="3466011"/>
            <a:ext cx="2636073" cy="2334309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F88F728-B0AB-0B40-A25E-E92A71ADB1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4729" y="3466011"/>
            <a:ext cx="2636073" cy="2334309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4FBBA849-1BCF-774C-A34E-6737407330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7246" y="3469157"/>
            <a:ext cx="2636073" cy="233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77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889659F-B19A-9940-80FB-FBF0878694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440302" y="92748"/>
                <a:ext cx="3311395" cy="595125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D0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 Curves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889659F-B19A-9940-80FB-FBF0878694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440302" y="92748"/>
                <a:ext cx="3311395" cy="5951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64BCD745-3077-AC45-8023-4594A4050A53}"/>
              </a:ext>
            </a:extLst>
          </p:cNvPr>
          <p:cNvSpPr txBox="1"/>
          <p:nvPr/>
        </p:nvSpPr>
        <p:spPr>
          <a:xfrm>
            <a:off x="366253" y="3031800"/>
            <a:ext cx="263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CO156 Gamma 10 min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A231D2-AF6A-2849-A7D8-6D0AE4B354EA}"/>
              </a:ext>
            </a:extLst>
          </p:cNvPr>
          <p:cNvSpPr txBox="1"/>
          <p:nvPr/>
        </p:nvSpPr>
        <p:spPr>
          <a:xfrm>
            <a:off x="3247554" y="2989325"/>
            <a:ext cx="254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CO157 Gamma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DEB5AD-38CF-D249-884E-CC24C28DAA5E}"/>
              </a:ext>
            </a:extLst>
          </p:cNvPr>
          <p:cNvSpPr txBox="1"/>
          <p:nvPr/>
        </p:nvSpPr>
        <p:spPr>
          <a:xfrm>
            <a:off x="9369182" y="2966546"/>
            <a:ext cx="254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CO159 OT 8 20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7969D8-2967-E141-9783-0570E31088A6}"/>
              </a:ext>
            </a:extLst>
          </p:cNvPr>
          <p:cNvSpPr txBox="1"/>
          <p:nvPr/>
        </p:nvSpPr>
        <p:spPr>
          <a:xfrm>
            <a:off x="6400802" y="2988811"/>
            <a:ext cx="222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CO158 OT 8 20 min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E84A5E3-4A6B-5442-B2E5-F8C1DD32E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4" y="1067605"/>
            <a:ext cx="2636074" cy="175738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0897E497-04A3-B34F-81F8-461623A47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554" y="1067604"/>
            <a:ext cx="2636076" cy="1757384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7A06528-E59E-6842-971E-ECBEFAAD4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366" y="1067605"/>
            <a:ext cx="2636075" cy="1757383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67E95CD-6482-FB4C-9381-869CADE63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9182" y="1067605"/>
            <a:ext cx="2636075" cy="1757383"/>
          </a:xfrm>
          <a:prstGeom prst="rect">
            <a:avLst/>
          </a:prstGeom>
        </p:spPr>
      </p:pic>
      <p:pic>
        <p:nvPicPr>
          <p:cNvPr id="7" name="Picture 6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9407DE6D-D44E-7544-A026-B3068E947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744" y="3456869"/>
            <a:ext cx="2636074" cy="2361395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C5146C4-5230-0F49-A7FD-2AB5B77B2A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7556" y="3429000"/>
            <a:ext cx="2636074" cy="2432252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16789DEE-430E-CD4B-A712-8D84A3BB78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186" y="3401132"/>
            <a:ext cx="2636074" cy="2454517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59A7F45C-CF58-D243-9B89-0CCFB71C81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4307" y="3358143"/>
            <a:ext cx="2640949" cy="245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56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889659F-B19A-9940-80FB-FBF0878694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440302" y="92748"/>
                <a:ext cx="3311395" cy="595125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D0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 Curves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889659F-B19A-9940-80FB-FBF0878694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440302" y="92748"/>
                <a:ext cx="3311395" cy="5951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32E97149-B130-4646-8778-7E05DFBB2405}"/>
              </a:ext>
            </a:extLst>
          </p:cNvPr>
          <p:cNvSpPr txBox="1"/>
          <p:nvPr/>
        </p:nvSpPr>
        <p:spPr>
          <a:xfrm>
            <a:off x="3339984" y="3020055"/>
            <a:ext cx="254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CO161 OT 8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BEB693-6EBF-0144-930C-8701C427BB03}"/>
              </a:ext>
            </a:extLst>
          </p:cNvPr>
          <p:cNvSpPr txBox="1"/>
          <p:nvPr/>
        </p:nvSpPr>
        <p:spPr>
          <a:xfrm>
            <a:off x="458683" y="3020055"/>
            <a:ext cx="227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CO160 OT 8 20 min</a:t>
            </a:r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028DE043-EF7A-4447-8CFB-6889E81CE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53" y="1067605"/>
            <a:ext cx="2636076" cy="1757384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6D859E7E-B0B0-9844-B45D-00EDA453C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554" y="1067605"/>
            <a:ext cx="2636076" cy="1757384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AD1E41E-1B87-9243-85D7-0E27B2903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8737" y="3401131"/>
            <a:ext cx="2636077" cy="2454517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5C94579-0449-8847-B84D-4B5CBE507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253" y="3429000"/>
            <a:ext cx="2636074" cy="245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2249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Custom 2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000000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{03C96078-9C4E-E94D-8860-1527333A327B}tf10001120</Template>
  <TotalTime>6244</TotalTime>
  <Words>173</Words>
  <Application>Microsoft Macintosh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Cambria Math</vt:lpstr>
      <vt:lpstr>Gill Sans MT</vt:lpstr>
      <vt:lpstr>Parcel</vt:lpstr>
      <vt:lpstr>PowerPoint Presentation</vt:lpstr>
      <vt:lpstr>Ljubljana Damage Constant Calculation Using DepV, I(600V) and I(800V)</vt:lpstr>
      <vt:lpstr>Unirradiated D0 W/ and W/O GR Attached</vt:lpstr>
      <vt:lpstr>irradiated D0 W/ and W/O GR Attached</vt:lpstr>
      <vt:lpstr>irradiated D0 W/ and W/O GR Attached</vt:lpstr>
      <vt:lpstr>D0 \ \frac{1}{C^2}\ vs\ V Curves</vt:lpstr>
      <vt:lpstr>D0 \ \frac{1}{C^2}\ vs\ V Curves</vt:lpstr>
      <vt:lpstr>D0 \ \frac{1}{C^2}\ vs\ V Curves</vt:lpstr>
      <vt:lpstr>D0 \ \frac{1}{C^2}\ vs\ V Curves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Annealing Analysis of Pin Diodes</dc:title>
  <dc:creator>Kent, Andrew</dc:creator>
  <cp:lastModifiedBy>Kent, Andrew</cp:lastModifiedBy>
  <cp:revision>150</cp:revision>
  <dcterms:created xsi:type="dcterms:W3CDTF">2021-07-06T16:31:14Z</dcterms:created>
  <dcterms:modified xsi:type="dcterms:W3CDTF">2021-10-22T20:29:29Z</dcterms:modified>
</cp:coreProperties>
</file>